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17" r:id="rId45"/>
    <p:sldId id="318" r:id="rId46"/>
    <p:sldId id="319" r:id="rId47"/>
    <p:sldId id="320" r:id="rId48"/>
    <p:sldId id="299" r:id="rId49"/>
    <p:sldId id="301" r:id="rId50"/>
    <p:sldId id="300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28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6" r:id="rId89"/>
    <p:sldId id="345" r:id="rId90"/>
    <p:sldId id="343" r:id="rId91"/>
    <p:sldId id="344" r:id="rId92"/>
    <p:sldId id="350" r:id="rId93"/>
    <p:sldId id="351" r:id="rId94"/>
    <p:sldId id="347" r:id="rId95"/>
    <p:sldId id="348" r:id="rId96"/>
    <p:sldId id="352" r:id="rId97"/>
    <p:sldId id="349" r:id="rId98"/>
    <p:sldId id="353" r:id="rId99"/>
    <p:sldId id="354" r:id="rId100"/>
    <p:sldId id="364" r:id="rId101"/>
    <p:sldId id="356" r:id="rId102"/>
    <p:sldId id="355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704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8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1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94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1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1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51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80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32A7-78E8-4168-BEF3-8230F558785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30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54B-795A-4E7A-BBFB-F3718CE36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E12EE-8067-40F6-9989-00D9C53D2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9/28/2021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31432-A184-4D69-9290-3BD698A3F4A3}"/>
              </a:ext>
            </a:extLst>
          </p:cNvPr>
          <p:cNvSpPr txBox="1"/>
          <p:nvPr/>
        </p:nvSpPr>
        <p:spPr>
          <a:xfrm>
            <a:off x="7744496" y="4074017"/>
            <a:ext cx="32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Slides in part thanks to:</a:t>
            </a:r>
          </a:p>
          <a:p>
            <a:r>
              <a:rPr lang="en-US" dirty="0">
                <a:solidFill>
                  <a:schemeClr val="accent2"/>
                </a:solidFill>
              </a:rPr>
              <a:t>Kevin Duh</a:t>
            </a:r>
          </a:p>
          <a:p>
            <a:r>
              <a:rPr lang="en-US" dirty="0">
                <a:solidFill>
                  <a:schemeClr val="accent2"/>
                </a:solidFill>
              </a:rPr>
              <a:t>David Chiang</a:t>
            </a:r>
          </a:p>
          <a:p>
            <a:r>
              <a:rPr lang="en-US" dirty="0">
                <a:solidFill>
                  <a:schemeClr val="accent2"/>
                </a:solidFill>
              </a:rPr>
              <a:t>Kevin Knight</a:t>
            </a:r>
          </a:p>
        </p:txBody>
      </p:sp>
    </p:spTree>
    <p:extLst>
      <p:ext uri="{BB962C8B-B14F-4D97-AF65-F5344CB8AC3E}">
        <p14:creationId xmlns:p14="http://schemas.microsoft.com/office/powerpoint/2010/main" val="22725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FD76-20C5-4D07-945C-D1FBCD3C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F435-02C5-43B3-B1F2-E956C1520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6F08E-5A3B-4B0F-AF76-54E2F7A4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13" y="0"/>
            <a:ext cx="9098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798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</a:t>
            </a:r>
            <a:r>
              <a:rPr lang="en-US" sz="2000" dirty="0">
                <a:solidFill>
                  <a:schemeClr val="accent5"/>
                </a:solidFill>
              </a:rPr>
              <a:t> can be seen around</a:t>
            </a:r>
            <a:r>
              <a:rPr lang="en-US" sz="2000" dirty="0"/>
              <a:t>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</a:t>
            </a:r>
            <a:r>
              <a:rPr lang="en-US" sz="2000" dirty="0">
                <a:solidFill>
                  <a:schemeClr val="accent5"/>
                </a:solidFill>
              </a:rPr>
              <a:t>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2990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19173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5797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57235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56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89FC8E-F22C-47DB-8C11-BB732BE594C0}"/>
              </a:ext>
            </a:extLst>
          </p:cNvPr>
          <p:cNvSpPr txBox="1"/>
          <p:nvPr/>
        </p:nvSpPr>
        <p:spPr>
          <a:xfrm>
            <a:off x="4928315" y="3644721"/>
            <a:ext cx="15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Brevity Penalty</a:t>
            </a:r>
          </a:p>
        </p:txBody>
      </p:sp>
    </p:spTree>
    <p:extLst>
      <p:ext uri="{BB962C8B-B14F-4D97-AF65-F5344CB8AC3E}">
        <p14:creationId xmlns:p14="http://schemas.microsoft.com/office/powerpoint/2010/main" val="3531912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/>
              <p:nvPr/>
            </p:nvSpPr>
            <p:spPr>
              <a:xfrm>
                <a:off x="3528791" y="3926642"/>
                <a:ext cx="3186000" cy="426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0.138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3926642"/>
                <a:ext cx="3186000" cy="426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266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/>
              <p:nvPr/>
            </p:nvSpPr>
            <p:spPr>
              <a:xfrm>
                <a:off x="3528791" y="3926642"/>
                <a:ext cx="2170018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138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3926642"/>
                <a:ext cx="2170018" cy="309637"/>
              </a:xfrm>
              <a:prstGeom prst="rect">
                <a:avLst/>
              </a:prstGeom>
              <a:blipFill>
                <a:blip r:embed="rId3"/>
                <a:stretch>
                  <a:fillRect l="-1966" r="-196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8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/>
              <p:nvPr/>
            </p:nvSpPr>
            <p:spPr>
              <a:xfrm>
                <a:off x="3528791" y="3926642"/>
                <a:ext cx="215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0.94∗0.609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3926642"/>
                <a:ext cx="2157322" cy="276999"/>
              </a:xfrm>
              <a:prstGeom prst="rect">
                <a:avLst/>
              </a:prstGeom>
              <a:blipFill>
                <a:blip r:embed="rId3"/>
                <a:stretch>
                  <a:fillRect l="-1977" r="-197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BCA43-3382-4B94-9576-BE3B393A2C87}"/>
                  </a:ext>
                </a:extLst>
              </p:cNvPr>
              <p:cNvSpPr txBox="1"/>
              <p:nvPr/>
            </p:nvSpPr>
            <p:spPr>
              <a:xfrm>
                <a:off x="3528791" y="4379617"/>
                <a:ext cx="1381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BCA43-3382-4B94-9576-BE3B393A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4379617"/>
                <a:ext cx="1381468" cy="276999"/>
              </a:xfrm>
              <a:prstGeom prst="rect">
                <a:avLst/>
              </a:prstGeom>
              <a:blipFill>
                <a:blip r:embed="rId4"/>
                <a:stretch>
                  <a:fillRect l="-3540" r="-39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01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D945-4618-4E0E-A9C3-B65E694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DE36-274A-4989-8FBD-A05DE26D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over </a:t>
            </a:r>
            <a:r>
              <a:rPr lang="en-US" i="1" u="sng" dirty="0"/>
              <a:t>entire</a:t>
            </a:r>
            <a:r>
              <a:rPr lang="en-US" dirty="0"/>
              <a:t> test set (not one sentence)</a:t>
            </a:r>
          </a:p>
          <a:p>
            <a:r>
              <a:rPr lang="en-US" dirty="0"/>
              <a:t>&lt; 10 …. Pretty useless</a:t>
            </a:r>
          </a:p>
          <a:p>
            <a:r>
              <a:rPr lang="en-US" dirty="0"/>
              <a:t>10 – 20 … can get some meaning</a:t>
            </a:r>
          </a:p>
          <a:p>
            <a:r>
              <a:rPr lang="en-US" dirty="0"/>
              <a:t>20 – 30 … looks decent</a:t>
            </a:r>
          </a:p>
          <a:p>
            <a:r>
              <a:rPr lang="en-US" dirty="0"/>
              <a:t>&gt; 30 starts getting pretty good</a:t>
            </a:r>
          </a:p>
        </p:txBody>
      </p:sp>
    </p:spTree>
    <p:extLst>
      <p:ext uri="{BB962C8B-B14F-4D97-AF65-F5344CB8AC3E}">
        <p14:creationId xmlns:p14="http://schemas.microsoft.com/office/powerpoint/2010/main" val="25481999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2E8F-4462-41E9-AA98-DCAE5EB2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931D-F6EB-4DC4-AA2B-433154EFC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large house</a:t>
            </a:r>
          </a:p>
          <a:p>
            <a:r>
              <a:rPr lang="en-US" dirty="0"/>
              <a:t>A big mansion</a:t>
            </a:r>
          </a:p>
        </p:txBody>
      </p:sp>
    </p:spTree>
    <p:extLst>
      <p:ext uri="{BB962C8B-B14F-4D97-AF65-F5344CB8AC3E}">
        <p14:creationId xmlns:p14="http://schemas.microsoft.com/office/powerpoint/2010/main" val="3878207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D7C-C1B5-463B-BD97-7989E29A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7C3C9-0E23-4C47-B73B-6B0C89822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https://github.com/pytorch/fairseq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B983-BAC6-4DB5-B8CB-4AD70F6A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28" y="2100462"/>
            <a:ext cx="423921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757A-637E-4678-A7EB-8529EDCC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06E4-731B-4D81-A5AC-344C20E8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2A847-9660-4D29-A37F-B2D277E0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E144-BBD0-44D7-A634-9E44132D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63D66-30A8-4CD6-9233-C310E532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1E711-02A8-4901-AAFE-16FDC187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45" y="0"/>
            <a:ext cx="9102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5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D85C-FD03-455A-A1E5-61E62871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39F5-0AA7-4DB8-ACC8-26679A88F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E6A1F-3B08-49A0-A126-66C1F519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30" y="0"/>
            <a:ext cx="9110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2479-D256-488D-8C0F-1AC6CD46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6EEF-CFE5-4BEE-B1FA-2E1C091A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C360A-B9E3-4894-837C-ECFD27A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70" y="0"/>
            <a:ext cx="9142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9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9862-E758-4068-B4A5-481BA905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1513-AEB6-4098-A1E1-432F2D18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96064-24D7-44F0-9F51-7A9EF76E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0" y="0"/>
            <a:ext cx="911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8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D48A-DAC1-434F-8427-F837D98F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2D258-DFEC-4143-8E14-ABE66D7F2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5E2B7-BF59-4614-96DE-AA0C65D4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15" y="0"/>
            <a:ext cx="9118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8C09-D452-445F-B4B4-65FD27A7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07408-8F83-4ED6-BE37-797EDF104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62DD1-FAD2-4CC2-879F-C808C682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09" y="0"/>
            <a:ext cx="9113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63FE-AF60-49BE-8237-2E9916AC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A8A1-AF62-4A45-9734-9414BECF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50038-CA52-432C-AB7A-D6908B1A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0" y="0"/>
            <a:ext cx="911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0E42-D72E-4AC6-AD49-C17CCB85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FD379-EC5F-4869-9944-C6940949E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B3A4A-555F-48B5-9C99-FE34DD6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96" y="0"/>
            <a:ext cx="9099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1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6459-4980-430C-84B2-6EAC7FCF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F85F-0B56-459E-8FA4-6CCD755DD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6F7A7-11D0-44C0-9726-E3E11EE7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21" y="0"/>
            <a:ext cx="9095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8D8A-9F2E-47F3-90DF-066B4489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C0B3-CCBE-482A-ADF1-4C4BAF345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FA406-0855-47D0-8213-2CAF5EA8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69" y="0"/>
            <a:ext cx="9133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7F15-56F0-45E1-ADB7-F71D1D0B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90706-6FBC-4D88-8EC1-AE74D4387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6E08B-24E4-44E5-AB45-8FEB9DFA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95" y="0"/>
            <a:ext cx="910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0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2949-2150-42A8-AD5F-84B6CFFC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637C-4215-4D58-9202-E4171BBD8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35B4D-0A1B-4543-A91F-FC7A0AD1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73" y="0"/>
            <a:ext cx="9087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9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B937-B306-45F9-8399-83CBA5D1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DAA0A-1BE6-48DD-B633-03B4203C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E14D-19E7-40DA-9CE7-1480B17E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55" y="0"/>
            <a:ext cx="9137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7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E1F7-23F7-45A1-A7C0-A790E3BE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B2439-9DA1-4185-B271-E75A5E18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D1A79-6C67-45A6-83D8-BA761B7B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9" y="0"/>
            <a:ext cx="9097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7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F9D3-F296-4732-A270-62A5D1E2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E2CC-B40F-45C0-813D-CB13DC68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EB2BA-C9B8-401A-B045-09A2F844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61" y="0"/>
            <a:ext cx="9123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6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1685-DB32-4DE5-B73F-CFA1B9C5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DD695-90BA-42B7-AED1-28AFA479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276A5-A5B5-4F40-AB6E-740A716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09" y="0"/>
            <a:ext cx="9113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6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3000-6F95-48E9-8181-EC2BCCED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A91DE-F6CF-47C0-964E-71A6B1F4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68D15-E86F-4FF5-ABCC-14D908C4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61" y="0"/>
            <a:ext cx="9123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1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31E4-0B72-4C3F-9409-1ACDBA56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D030-2E1B-4B93-98CB-04A424500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4BE9C-C774-4EAC-9E6A-FD78D41D2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26" y="0"/>
            <a:ext cx="9122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05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96B4-3791-4893-B9EB-6DD85334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19E24-6948-4A1E-BAAF-FF66C93BC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E1DE-623E-4F38-8C5E-EEFD0169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23" y="0"/>
            <a:ext cx="910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3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61C7-BEBF-4ECB-83AB-5A5250BE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A28B-E0CC-4519-B874-D65C79AA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FAC61-ACA6-4099-9C5F-E793A460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22" y="0"/>
            <a:ext cx="9069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92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5163-A50E-452E-B5E7-A9B8ADB8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37F4-C3F7-43F4-9EC1-BCDF743C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B778D-78A9-470A-8237-7CB82530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70" y="0"/>
            <a:ext cx="9142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85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F7A5-856C-4F24-9F3D-678E991C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99BD-D821-4583-9FD0-0BA789201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73B41-C44D-4B16-87DC-6E7C2139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9" y="0"/>
            <a:ext cx="9105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37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6216-66D0-4B1A-9090-0C62931B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2734-2C1D-45D3-A577-F91F15EE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11E2-9EDE-4BDD-908D-29A5059F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61" y="0"/>
            <a:ext cx="9115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1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29B3-7F27-4328-9F6C-F2D2E001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E01E-A8F0-46FC-AA6E-BE0320A6E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0E627-6D9D-40CB-B6DC-FE91ABA3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9" y="0"/>
            <a:ext cx="910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86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3518-9DFA-482D-9D38-462E8418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D14D-6C1B-4BFD-8D10-EB43D40A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A8B98-70C6-477A-8EC4-DCD96E25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00" y="0"/>
            <a:ext cx="911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71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7749-1448-4A08-801E-F6DEC235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62595-B009-4625-A303-BD2EC940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BD913-5842-4D08-982A-1E441CD5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69" y="0"/>
            <a:ext cx="9133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4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B5FE-D6B0-404D-9881-3B48B709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0675-ED25-4915-8202-922846B6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DF860-C3D7-4F24-94D8-7FF03093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90" y="0"/>
            <a:ext cx="9065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1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00DA-0265-4CDB-B47D-198EE48A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84AC-D394-4176-A82C-6C027936A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8523A-86C4-4DF3-B1D0-0EC246E2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8" y="0"/>
            <a:ext cx="9114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0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9248-1DB4-40B0-A65C-BA441356E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452E-44A6-4F60-AFAC-4734C1B26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B468-54D0-48F7-8CE7-C1AF9CFE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47" y="0"/>
            <a:ext cx="913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4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4DE6-8077-4228-8019-0D91B479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1453B-3A28-4A42-B6E1-49BDC4D52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5046A-0FEB-4F3D-90E9-E1BCCD85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15" y="0"/>
            <a:ext cx="9139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3489-982B-4936-AFE9-7AE27F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E8F7-E131-408A-AA54-151121B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50E6E-CAB9-4DE5-9CC5-71A39F65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61" y="0"/>
            <a:ext cx="9105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44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2212-6A96-45B9-81E6-8ACB0D1F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56CF-8550-41FE-AE50-101A7233D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35130-739A-4419-8C0C-BC67A365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25" y="0"/>
            <a:ext cx="9086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1BB5-7C19-4596-90B0-0EC99D78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9A31-50B8-4D3A-A31A-599DEB67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9D01C-8202-4D60-B9C5-1B3AD3E4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9083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8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D1A1-BB34-4C8B-A1B9-693267DC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47AE-A297-4121-AB7F-B1AB944E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C84FF-D4E7-4AEB-9539-2F7D05F4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01" y="0"/>
            <a:ext cx="9110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36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D2D9-18FF-4634-80C8-95560F30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1FCD-F1EB-41D9-93E1-291B4BE45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Dictionaries</a:t>
            </a:r>
          </a:p>
          <a:p>
            <a:r>
              <a:rPr lang="en-US" dirty="0"/>
              <a:t>Write Transformation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AD500-379B-4535-8B96-907F0DC3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940" y="2015732"/>
            <a:ext cx="4234386" cy="44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0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</p:spTree>
    <p:extLst>
      <p:ext uri="{BB962C8B-B14F-4D97-AF65-F5344CB8AC3E}">
        <p14:creationId xmlns:p14="http://schemas.microsoft.com/office/powerpoint/2010/main" val="2410046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6A8B4-5503-45A2-A01F-052E92E00FF5}"/>
              </a:ext>
            </a:extLst>
          </p:cNvPr>
          <p:cNvSpPr/>
          <p:nvPr/>
        </p:nvSpPr>
        <p:spPr>
          <a:xfrm>
            <a:off x="613719" y="4231238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Source sentence, f</a:t>
            </a:r>
          </a:p>
        </p:txBody>
      </p:sp>
    </p:spTree>
    <p:extLst>
      <p:ext uri="{BB962C8B-B14F-4D97-AF65-F5344CB8AC3E}">
        <p14:creationId xmlns:p14="http://schemas.microsoft.com/office/powerpoint/2010/main" val="1367882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6A8B4-5503-45A2-A01F-052E92E00FF5}"/>
              </a:ext>
            </a:extLst>
          </p:cNvPr>
          <p:cNvSpPr/>
          <p:nvPr/>
        </p:nvSpPr>
        <p:spPr>
          <a:xfrm>
            <a:off x="613719" y="4231238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Source sentence, 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5F232-5DBE-4FAF-ADA4-E0304B06A52B}"/>
              </a:ext>
            </a:extLst>
          </p:cNvPr>
          <p:cNvSpPr/>
          <p:nvPr/>
        </p:nvSpPr>
        <p:spPr>
          <a:xfrm>
            <a:off x="8568790" y="4231238"/>
            <a:ext cx="32387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Target sentence, e</a:t>
            </a:r>
          </a:p>
        </p:txBody>
      </p:sp>
    </p:spTree>
    <p:extLst>
      <p:ext uri="{BB962C8B-B14F-4D97-AF65-F5344CB8AC3E}">
        <p14:creationId xmlns:p14="http://schemas.microsoft.com/office/powerpoint/2010/main" val="3777092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6A8B4-5503-45A2-A01F-052E92E00FF5}"/>
              </a:ext>
            </a:extLst>
          </p:cNvPr>
          <p:cNvSpPr/>
          <p:nvPr/>
        </p:nvSpPr>
        <p:spPr>
          <a:xfrm>
            <a:off x="613719" y="4231238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Source sentence, 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5F232-5DBE-4FAF-ADA4-E0304B06A52B}"/>
              </a:ext>
            </a:extLst>
          </p:cNvPr>
          <p:cNvSpPr/>
          <p:nvPr/>
        </p:nvSpPr>
        <p:spPr>
          <a:xfrm>
            <a:off x="8568790" y="4231238"/>
            <a:ext cx="32387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Target sentence, 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5CB17-0944-4350-8506-EF69E8CF15DA}"/>
              </a:ext>
            </a:extLst>
          </p:cNvPr>
          <p:cNvSpPr/>
          <p:nvPr/>
        </p:nvSpPr>
        <p:spPr>
          <a:xfrm>
            <a:off x="4839767" y="1738855"/>
            <a:ext cx="19543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P(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e|f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2376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D768F-C1A5-4490-A79D-954C4CD1DD52}"/>
              </a:ext>
            </a:extLst>
          </p:cNvPr>
          <p:cNvSpPr/>
          <p:nvPr/>
        </p:nvSpPr>
        <p:spPr>
          <a:xfrm rot="20228758">
            <a:off x="3245287" y="2967335"/>
            <a:ext cx="5701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Data, Data, Data!</a:t>
            </a:r>
          </a:p>
        </p:txBody>
      </p:sp>
    </p:spTree>
    <p:extLst>
      <p:ext uri="{BB962C8B-B14F-4D97-AF65-F5344CB8AC3E}">
        <p14:creationId xmlns:p14="http://schemas.microsoft.com/office/powerpoint/2010/main" val="2012479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Dictionaries from Data</a:t>
            </a:r>
          </a:p>
        </p:txBody>
      </p:sp>
    </p:spTree>
    <p:extLst>
      <p:ext uri="{BB962C8B-B14F-4D97-AF65-F5344CB8AC3E}">
        <p14:creationId xmlns:p14="http://schemas.microsoft.com/office/powerpoint/2010/main" val="162955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F27C-5275-4854-AA41-60C9BF13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D084-77E9-4C6F-BD7E-D2D5936E2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5A01-50F4-47CE-BF90-C534554F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93" y="0"/>
            <a:ext cx="9118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17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Dictionaries from Data   “</a:t>
            </a:r>
            <a:r>
              <a:rPr lang="en-US" dirty="0" err="1"/>
              <a:t>farok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“</a:t>
            </a:r>
            <a:r>
              <a:rPr lang="en-US" dirty="0" err="1">
                <a:sym typeface="Wingdings" panose="05000000000000000000" pitchFamily="2" charset="2"/>
              </a:rPr>
              <a:t>jjat</a:t>
            </a:r>
            <a:r>
              <a:rPr lang="en-US" dirty="0">
                <a:sym typeface="Wingdings" panose="05000000000000000000" pitchFamily="2" charset="2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21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Dictionaries from Data   “</a:t>
            </a:r>
            <a:r>
              <a:rPr lang="en-US" dirty="0" err="1"/>
              <a:t>farok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“</a:t>
            </a:r>
            <a:r>
              <a:rPr lang="en-US" dirty="0" err="1">
                <a:sym typeface="Wingdings" panose="05000000000000000000" pitchFamily="2" charset="2"/>
              </a:rPr>
              <a:t>jjat</a:t>
            </a:r>
            <a:r>
              <a:rPr lang="en-US" dirty="0">
                <a:sym typeface="Wingdings" panose="05000000000000000000" pitchFamily="2" charset="2"/>
              </a:rPr>
              <a:t>”</a:t>
            </a:r>
            <a:endParaRPr lang="en-US" dirty="0"/>
          </a:p>
          <a:p>
            <a:r>
              <a:rPr lang="en-US" dirty="0"/>
              <a:t>Learn “Rules” from Data</a:t>
            </a:r>
          </a:p>
          <a:p>
            <a:r>
              <a:rPr lang="en-US" dirty="0"/>
              <a:t>1980 - 2015</a:t>
            </a:r>
          </a:p>
        </p:txBody>
      </p:sp>
    </p:spTree>
    <p:extLst>
      <p:ext uri="{BB962C8B-B14F-4D97-AF65-F5344CB8AC3E}">
        <p14:creationId xmlns:p14="http://schemas.microsoft.com/office/powerpoint/2010/main" val="787419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2165-6F73-499E-BC18-8B1909B3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4B7D-202A-4DD9-80C3-68DB9964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2B797B5A-3FA1-4103-8887-87B7AF012F38}"/>
              </a:ext>
            </a:extLst>
          </p:cNvPr>
          <p:cNvSpPr/>
          <p:nvPr/>
        </p:nvSpPr>
        <p:spPr>
          <a:xfrm>
            <a:off x="1451579" y="20157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6D12A577-0799-4598-9AFE-20128B261E4F}"/>
              </a:ext>
            </a:extLst>
          </p:cNvPr>
          <p:cNvSpPr/>
          <p:nvPr/>
        </p:nvSpPr>
        <p:spPr>
          <a:xfrm>
            <a:off x="1603979" y="21681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67961A6E-1159-4D00-90F0-F6A39B62A80B}"/>
              </a:ext>
            </a:extLst>
          </p:cNvPr>
          <p:cNvSpPr/>
          <p:nvPr/>
        </p:nvSpPr>
        <p:spPr>
          <a:xfrm>
            <a:off x="1756379" y="23205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8724166A-CE6A-48D3-972E-4DDC14B16B2D}"/>
              </a:ext>
            </a:extLst>
          </p:cNvPr>
          <p:cNvSpPr/>
          <p:nvPr/>
        </p:nvSpPr>
        <p:spPr>
          <a:xfrm>
            <a:off x="1908779" y="24729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6A520C36-4982-4A8F-8BF4-5C0898BCB1C6}"/>
              </a:ext>
            </a:extLst>
          </p:cNvPr>
          <p:cNvSpPr/>
          <p:nvPr/>
        </p:nvSpPr>
        <p:spPr>
          <a:xfrm>
            <a:off x="2061179" y="26253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croll: Vertical 8">
            <a:extLst>
              <a:ext uri="{FF2B5EF4-FFF2-40B4-BE49-F238E27FC236}">
                <a16:creationId xmlns:a16="http://schemas.microsoft.com/office/drawing/2014/main" id="{1DB4FD15-C8BA-48D3-BFC8-3C9326CBB93D}"/>
              </a:ext>
            </a:extLst>
          </p:cNvPr>
          <p:cNvSpPr/>
          <p:nvPr/>
        </p:nvSpPr>
        <p:spPr>
          <a:xfrm>
            <a:off x="2213579" y="27777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659C403D-95C9-4193-B35A-451E9B1EC9A3}"/>
              </a:ext>
            </a:extLst>
          </p:cNvPr>
          <p:cNvSpPr/>
          <p:nvPr/>
        </p:nvSpPr>
        <p:spPr>
          <a:xfrm>
            <a:off x="2365979" y="29301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Johns </a:t>
            </a:r>
            <a:r>
              <a:rPr lang="en-US" dirty="0" err="1"/>
              <a:t>hopkins</a:t>
            </a:r>
            <a:r>
              <a:rPr lang="en-US" dirty="0"/>
              <a:t> university was founded</a:t>
            </a:r>
          </a:p>
          <a:p>
            <a:pPr algn="ctr"/>
            <a:r>
              <a:rPr lang="en-US" dirty="0"/>
              <a:t>The mascot is a blue jay</a:t>
            </a:r>
          </a:p>
          <a:p>
            <a:pPr algn="ctr"/>
            <a:r>
              <a:rPr lang="en-US" dirty="0"/>
              <a:t>Blue jays are the mascot</a:t>
            </a:r>
          </a:p>
          <a:p>
            <a:pPr algn="ctr"/>
            <a:r>
              <a:rPr lang="en-US" dirty="0"/>
              <a:t>Lacrosse is a well-known sport</a:t>
            </a:r>
          </a:p>
        </p:txBody>
      </p:sp>
      <p:sp>
        <p:nvSpPr>
          <p:cNvPr id="11" name="Scroll: Vertical 10">
            <a:extLst>
              <a:ext uri="{FF2B5EF4-FFF2-40B4-BE49-F238E27FC236}">
                <a16:creationId xmlns:a16="http://schemas.microsoft.com/office/drawing/2014/main" id="{CC0B58F9-DA95-4AF6-A894-89DBBDD33185}"/>
              </a:ext>
            </a:extLst>
          </p:cNvPr>
          <p:cNvSpPr/>
          <p:nvPr/>
        </p:nvSpPr>
        <p:spPr>
          <a:xfrm>
            <a:off x="5772443" y="20157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9647474E-7492-41E1-B978-B1CC86EA8446}"/>
              </a:ext>
            </a:extLst>
          </p:cNvPr>
          <p:cNvSpPr/>
          <p:nvPr/>
        </p:nvSpPr>
        <p:spPr>
          <a:xfrm>
            <a:off x="5924843" y="21681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0FED298-B82C-4CDC-9C67-045554307DD5}"/>
              </a:ext>
            </a:extLst>
          </p:cNvPr>
          <p:cNvSpPr/>
          <p:nvPr/>
        </p:nvSpPr>
        <p:spPr>
          <a:xfrm>
            <a:off x="6077243" y="23205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0F11E24C-2E71-4838-A908-199990009057}"/>
              </a:ext>
            </a:extLst>
          </p:cNvPr>
          <p:cNvSpPr/>
          <p:nvPr/>
        </p:nvSpPr>
        <p:spPr>
          <a:xfrm>
            <a:off x="6229643" y="24729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14DCBE69-ACD3-43DC-993B-DCBDEFDFD940}"/>
              </a:ext>
            </a:extLst>
          </p:cNvPr>
          <p:cNvSpPr/>
          <p:nvPr/>
        </p:nvSpPr>
        <p:spPr>
          <a:xfrm>
            <a:off x="6382043" y="26253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D4DAF68B-FC33-4455-9601-0AB9D07E55B0}"/>
              </a:ext>
            </a:extLst>
          </p:cNvPr>
          <p:cNvSpPr/>
          <p:nvPr/>
        </p:nvSpPr>
        <p:spPr>
          <a:xfrm>
            <a:off x="6534443" y="27777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CE0D8801-3222-479B-9646-3369B2FF1A07}"/>
              </a:ext>
            </a:extLst>
          </p:cNvPr>
          <p:cNvSpPr/>
          <p:nvPr/>
        </p:nvSpPr>
        <p:spPr>
          <a:xfrm>
            <a:off x="6686843" y="29301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Đại học Johns hopkins được thành lậpLinh vật là một con chim giẻ cùi màu xanhGiẻ cùi xanh là linh vậtLacrosse là một môn thể thao nổi tiếng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44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772-EDBE-4893-9AB7-176435AC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(Abstraction)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B98DF-8F66-459C-9001-A2BCDBBC9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61E74-B106-46ED-B707-94A0064D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291" y="1980197"/>
            <a:ext cx="6225949" cy="47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3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7243-EC32-4FEF-8B1C-86E0B19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(SMT) … simplified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D24A-3BD7-4774-81C9-9F8398C95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2CEDB-B489-4B9F-B2E6-59CCAC6C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02" y="2015732"/>
            <a:ext cx="8058827" cy="47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73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03114"/>
              </p:ext>
            </p:extLst>
          </p:nvPr>
        </p:nvGraphicFramePr>
        <p:xfrm>
          <a:off x="1450975" y="2016125"/>
          <a:ext cx="96043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98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158638"/>
              </p:ext>
            </p:extLst>
          </p:nvPr>
        </p:nvGraphicFramePr>
        <p:xfrm>
          <a:off x="1450975" y="2016125"/>
          <a:ext cx="96043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412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605736"/>
              </p:ext>
            </p:extLst>
          </p:nvPr>
        </p:nvGraphicFramePr>
        <p:xfrm>
          <a:off x="1450975" y="2016125"/>
          <a:ext cx="96043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258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60199"/>
              </p:ext>
            </p:extLst>
          </p:nvPr>
        </p:nvGraphicFramePr>
        <p:xfrm>
          <a:off x="1450975" y="2016125"/>
          <a:ext cx="96043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258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632415"/>
              </p:ext>
            </p:extLst>
          </p:nvPr>
        </p:nvGraphicFramePr>
        <p:xfrm>
          <a:off x="1450975" y="2016125"/>
          <a:ext cx="96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97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275D-3141-4B0F-897A-C96AA8BC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24F5-2681-4DFD-8D69-B817B079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7CF97-D5AD-451B-83D0-19C33DDF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84" y="0"/>
            <a:ext cx="9134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0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243747"/>
              </p:ext>
            </p:extLst>
          </p:nvPr>
        </p:nvGraphicFramePr>
        <p:xfrm>
          <a:off x="1450975" y="2016125"/>
          <a:ext cx="96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994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07735"/>
              </p:ext>
            </p:extLst>
          </p:nvPr>
        </p:nvGraphicFramePr>
        <p:xfrm>
          <a:off x="1450975" y="2016125"/>
          <a:ext cx="96043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834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026471"/>
              </p:ext>
            </p:extLst>
          </p:nvPr>
        </p:nvGraphicFramePr>
        <p:xfrm>
          <a:off x="1450975" y="2016125"/>
          <a:ext cx="96043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Reordering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3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148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573129"/>
              </p:ext>
            </p:extLst>
          </p:nvPr>
        </p:nvGraphicFramePr>
        <p:xfrm>
          <a:off x="1450975" y="2016125"/>
          <a:ext cx="96043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Reordering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3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Language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988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696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Neural Model (Probabilistic)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Reordering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3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Language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988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155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07E6-61B6-4143-8A01-4EF9D412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88EB-A07D-4C8B-904D-96EEA580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a type of Statistical MT</a:t>
            </a:r>
          </a:p>
          <a:p>
            <a:r>
              <a:rPr lang="en-US" dirty="0"/>
              <a:t>Represent words in high-dimensional, continuous, space</a:t>
            </a:r>
          </a:p>
          <a:p>
            <a:r>
              <a:rPr lang="en-US" dirty="0"/>
              <a:t>P(</a:t>
            </a:r>
            <a:r>
              <a:rPr lang="en-US" dirty="0" err="1"/>
              <a:t>e|f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5850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682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95469"/>
            <a:ext cx="2240922" cy="26087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27448" y="1524738"/>
            <a:ext cx="982416" cy="3367825"/>
          </a:xfrm>
          <a:prstGeom prst="bentConnector4">
            <a:avLst>
              <a:gd name="adj1" fmla="val -2326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7330934" y="568326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37676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7330934" y="568326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7293735" y="182393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86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7077178" y="5684149"/>
            <a:ext cx="129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7217024" y="1824642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51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D17C-7F90-409B-9F8D-EAE4C7D8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27CD5-308A-4819-8E66-19EB8F9E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1F619-D8C4-45D8-BC3B-9AE87897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74" y="0"/>
            <a:ext cx="9094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56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836311" y="1853314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163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330563" y="1853754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 …… &lt;/s&gt;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570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330563" y="1853754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 …… &lt;/s&gt;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s://lh6.googleusercontent.com/KQ8i5DkV3BpzjICBJc2vah_zOJJC2KXLLpCPBKEbTmb97LYzEz1lxTU31pXvF5ZOugqyIGiyy16jzEdSvFYHIKGaFxrtErKMD35iwzddd4y4ZvtgaQALZsGSvnFwjrRPk-uA9HmTOmE=s0">
            <a:extLst>
              <a:ext uri="{FF2B5EF4-FFF2-40B4-BE49-F238E27FC236}">
                <a16:creationId xmlns:a16="http://schemas.microsoft.com/office/drawing/2014/main" id="{254C5C5F-2035-47A7-A0A9-CFDF94C1C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6" r="53362" b="7265"/>
          <a:stretch/>
        </p:blipFill>
        <p:spPr bwMode="auto">
          <a:xfrm>
            <a:off x="2202824" y="2223086"/>
            <a:ext cx="1570684" cy="29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14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330563" y="1853754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 …… &lt;/s&gt;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s://lh6.googleusercontent.com/KQ8i5DkV3BpzjICBJc2vah_zOJJC2KXLLpCPBKEbTmb97LYzEz1lxTU31pXvF5ZOugqyIGiyy16jzEdSvFYHIKGaFxrtErKMD35iwzddd4y4ZvtgaQALZsGSvnFwjrRPk-uA9HmTOmE=s0">
            <a:extLst>
              <a:ext uri="{FF2B5EF4-FFF2-40B4-BE49-F238E27FC236}">
                <a16:creationId xmlns:a16="http://schemas.microsoft.com/office/drawing/2014/main" id="{254C5C5F-2035-47A7-A0A9-CFDF94C1C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6" r="53362" b="7265"/>
          <a:stretch/>
        </p:blipFill>
        <p:spPr bwMode="auto">
          <a:xfrm>
            <a:off x="2202824" y="2223086"/>
            <a:ext cx="1570684" cy="29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lh6.googleusercontent.com/KQ8i5DkV3BpzjICBJc2vah_zOJJC2KXLLpCPBKEbTmb97LYzEz1lxTU31pXvF5ZOugqyIGiyy16jzEdSvFYHIKGaFxrtErKMD35iwzddd4y4ZvtgaQALZsGSvnFwjrRPk-uA9HmTOmE=s0">
            <a:extLst>
              <a:ext uri="{FF2B5EF4-FFF2-40B4-BE49-F238E27FC236}">
                <a16:creationId xmlns:a16="http://schemas.microsoft.com/office/drawing/2014/main" id="{39D25585-452D-417D-AF67-BD37130AE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5" b="8644"/>
          <a:stretch/>
        </p:blipFill>
        <p:spPr bwMode="auto">
          <a:xfrm>
            <a:off x="7113431" y="531759"/>
            <a:ext cx="2084767" cy="48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60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1ACE-AFD3-4DBD-A32C-3C037249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74C87-A1B1-4C77-B262-FCB64224E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6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AE9E-D78F-4EBF-8836-24693C84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BE31-5806-423C-87F1-766A334B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Words correspond to index in vector</a:t>
            </a:r>
          </a:p>
          <a:p>
            <a:r>
              <a:rPr lang="en-US" i="1" u="sng" dirty="0"/>
              <a:t>Fixed</a:t>
            </a:r>
            <a:r>
              <a:rPr lang="en-US" dirty="0"/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391667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AE9E-D78F-4EBF-8836-24693C84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BC7E86-D207-4872-BCC4-5308929AA490}"/>
              </a:ext>
            </a:extLst>
          </p:cNvPr>
          <p:cNvSpPr/>
          <p:nvPr/>
        </p:nvSpPr>
        <p:spPr>
          <a:xfrm>
            <a:off x="502276" y="2275269"/>
            <a:ext cx="11187448" cy="12020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The   And   I  Dog  Johns ……. Me  Cat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6A1334-EF57-46DC-9780-D2BBF13A6F00}"/>
              </a:ext>
            </a:extLst>
          </p:cNvPr>
          <p:cNvSpPr/>
          <p:nvPr/>
        </p:nvSpPr>
        <p:spPr>
          <a:xfrm>
            <a:off x="645920" y="3974509"/>
            <a:ext cx="11011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Hopkins was founded in …..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9BA91-9FF4-4DCC-A28B-7D8B4E25E77B}"/>
              </a:ext>
            </a:extLst>
          </p:cNvPr>
          <p:cNvCxnSpPr/>
          <p:nvPr/>
        </p:nvCxnSpPr>
        <p:spPr>
          <a:xfrm>
            <a:off x="1970468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60F9-272B-4662-98BF-CBA345C0AE22}"/>
              </a:ext>
            </a:extLst>
          </p:cNvPr>
          <p:cNvCxnSpPr/>
          <p:nvPr/>
        </p:nvCxnSpPr>
        <p:spPr>
          <a:xfrm>
            <a:off x="3408830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ED5A0B-B1C5-444E-9E45-D9DCF0F0F98A}"/>
              </a:ext>
            </a:extLst>
          </p:cNvPr>
          <p:cNvCxnSpPr/>
          <p:nvPr/>
        </p:nvCxnSpPr>
        <p:spPr>
          <a:xfrm>
            <a:off x="4436772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93079F-41E3-457D-9707-4B50C4D6B940}"/>
              </a:ext>
            </a:extLst>
          </p:cNvPr>
          <p:cNvCxnSpPr/>
          <p:nvPr/>
        </p:nvCxnSpPr>
        <p:spPr>
          <a:xfrm>
            <a:off x="5789054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022999-EF55-4305-96C7-3F756C5A98AF}"/>
              </a:ext>
            </a:extLst>
          </p:cNvPr>
          <p:cNvCxnSpPr/>
          <p:nvPr/>
        </p:nvCxnSpPr>
        <p:spPr>
          <a:xfrm>
            <a:off x="7622147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D2E31F-0E1D-4638-A925-923EB24ED048}"/>
              </a:ext>
            </a:extLst>
          </p:cNvPr>
          <p:cNvCxnSpPr/>
          <p:nvPr/>
        </p:nvCxnSpPr>
        <p:spPr>
          <a:xfrm>
            <a:off x="9313572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BF9965-5555-4EA5-8739-9F572B8A4CAA}"/>
              </a:ext>
            </a:extLst>
          </p:cNvPr>
          <p:cNvCxnSpPr/>
          <p:nvPr/>
        </p:nvCxnSpPr>
        <p:spPr>
          <a:xfrm>
            <a:off x="10498429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EE0B-BD5E-49A4-9DB1-9AE74ABD194C}"/>
              </a:ext>
            </a:extLst>
          </p:cNvPr>
          <p:cNvSpPr/>
          <p:nvPr/>
        </p:nvSpPr>
        <p:spPr>
          <a:xfrm>
            <a:off x="470077" y="5248170"/>
            <a:ext cx="11187448" cy="12020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    0      0     0       1   ……  0     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5C99A3-CEF8-4789-8497-20373AFB5B2E}"/>
              </a:ext>
            </a:extLst>
          </p:cNvPr>
          <p:cNvCxnSpPr/>
          <p:nvPr/>
        </p:nvCxnSpPr>
        <p:spPr>
          <a:xfrm>
            <a:off x="1938269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28240-4D61-4E8E-9C7D-488CC0B78BBD}"/>
              </a:ext>
            </a:extLst>
          </p:cNvPr>
          <p:cNvCxnSpPr/>
          <p:nvPr/>
        </p:nvCxnSpPr>
        <p:spPr>
          <a:xfrm>
            <a:off x="3376631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EB61E1-3073-40C5-8FD7-CB98A50FE3FC}"/>
              </a:ext>
            </a:extLst>
          </p:cNvPr>
          <p:cNvCxnSpPr/>
          <p:nvPr/>
        </p:nvCxnSpPr>
        <p:spPr>
          <a:xfrm>
            <a:off x="4404573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E856B72-DDAE-4CF4-9EAF-C421FD3F2569}"/>
              </a:ext>
            </a:extLst>
          </p:cNvPr>
          <p:cNvCxnSpPr/>
          <p:nvPr/>
        </p:nvCxnSpPr>
        <p:spPr>
          <a:xfrm>
            <a:off x="5756855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363944-0617-4C58-B5C0-A963A7B0194C}"/>
              </a:ext>
            </a:extLst>
          </p:cNvPr>
          <p:cNvCxnSpPr/>
          <p:nvPr/>
        </p:nvCxnSpPr>
        <p:spPr>
          <a:xfrm>
            <a:off x="7589948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326C73-AF82-40DE-A300-D25032ADA219}"/>
              </a:ext>
            </a:extLst>
          </p:cNvPr>
          <p:cNvCxnSpPr/>
          <p:nvPr/>
        </p:nvCxnSpPr>
        <p:spPr>
          <a:xfrm>
            <a:off x="9281373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C4C116-FA56-488A-B37A-AE7711EFF50D}"/>
              </a:ext>
            </a:extLst>
          </p:cNvPr>
          <p:cNvCxnSpPr/>
          <p:nvPr/>
        </p:nvCxnSpPr>
        <p:spPr>
          <a:xfrm>
            <a:off x="10466230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8EBBC7-45E0-4D8D-8D07-C7D3938317AB}"/>
              </a:ext>
            </a:extLst>
          </p:cNvPr>
          <p:cNvCxnSpPr/>
          <p:nvPr/>
        </p:nvCxnSpPr>
        <p:spPr>
          <a:xfrm>
            <a:off x="837127" y="4816699"/>
            <a:ext cx="4951927" cy="4314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6B728B-CA40-4897-AC43-7F8B8111E823}"/>
              </a:ext>
            </a:extLst>
          </p:cNvPr>
          <p:cNvCxnSpPr/>
          <p:nvPr/>
        </p:nvCxnSpPr>
        <p:spPr>
          <a:xfrm>
            <a:off x="2511380" y="4756597"/>
            <a:ext cx="5078568" cy="49157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223E275-8820-42D7-AD31-3DA4BC58BDA0}"/>
              </a:ext>
            </a:extLst>
          </p:cNvPr>
          <p:cNvSpPr/>
          <p:nvPr/>
        </p:nvSpPr>
        <p:spPr>
          <a:xfrm rot="20534120">
            <a:off x="-69889" y="1250152"/>
            <a:ext cx="3608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1223668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27F3-B779-452A-86D6-3DF884B9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D863A-AAE4-423E-99DD-373666D1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Fixed Input &amp; Output Vector Dimensions</a:t>
            </a:r>
          </a:p>
          <a:p>
            <a:r>
              <a:rPr lang="en-US" dirty="0"/>
              <a:t>Out-of-vocabulary (OOVs)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74B0-0A04-496A-9F55-E547ED7FACD2}"/>
              </a:ext>
            </a:extLst>
          </p:cNvPr>
          <p:cNvSpPr/>
          <p:nvPr/>
        </p:nvSpPr>
        <p:spPr>
          <a:xfrm>
            <a:off x="4456090" y="3219718"/>
            <a:ext cx="7023279" cy="4851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0.2    0.15   0.001   0.3    …………………………………………… 0.4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36B262-611E-4A6A-946C-221A71A53EB3}"/>
              </a:ext>
            </a:extLst>
          </p:cNvPr>
          <p:cNvCxnSpPr/>
          <p:nvPr/>
        </p:nvCxnSpPr>
        <p:spPr>
          <a:xfrm>
            <a:off x="5087155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8ABB6-2203-48AA-859F-8EE15853FBFB}"/>
              </a:ext>
            </a:extLst>
          </p:cNvPr>
          <p:cNvCxnSpPr/>
          <p:nvPr/>
        </p:nvCxnSpPr>
        <p:spPr>
          <a:xfrm>
            <a:off x="5703194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D78725-18E5-4A67-AC76-D8042614A8BF}"/>
              </a:ext>
            </a:extLst>
          </p:cNvPr>
          <p:cNvCxnSpPr/>
          <p:nvPr/>
        </p:nvCxnSpPr>
        <p:spPr>
          <a:xfrm>
            <a:off x="6368602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68F489-4720-426C-A301-0F3F269B1D17}"/>
              </a:ext>
            </a:extLst>
          </p:cNvPr>
          <p:cNvCxnSpPr/>
          <p:nvPr/>
        </p:nvCxnSpPr>
        <p:spPr>
          <a:xfrm>
            <a:off x="6918102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295D84-EA3E-4758-BCEA-1FD23030A764}"/>
              </a:ext>
            </a:extLst>
          </p:cNvPr>
          <p:cNvCxnSpPr/>
          <p:nvPr/>
        </p:nvCxnSpPr>
        <p:spPr>
          <a:xfrm>
            <a:off x="10923432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F641C-9938-43CD-92A0-D18D43929856}"/>
              </a:ext>
            </a:extLst>
          </p:cNvPr>
          <p:cNvSpPr/>
          <p:nvPr/>
        </p:nvSpPr>
        <p:spPr>
          <a:xfrm>
            <a:off x="4466821" y="5200936"/>
            <a:ext cx="7023279" cy="4851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      0         1      0        …………………………………….          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9FB14-60F0-443D-9D11-D5089F95EBEB}"/>
              </a:ext>
            </a:extLst>
          </p:cNvPr>
          <p:cNvCxnSpPr/>
          <p:nvPr/>
        </p:nvCxnSpPr>
        <p:spPr>
          <a:xfrm>
            <a:off x="5097886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DE335B-0C38-4E39-922B-35AFD38E3668}"/>
              </a:ext>
            </a:extLst>
          </p:cNvPr>
          <p:cNvCxnSpPr/>
          <p:nvPr/>
        </p:nvCxnSpPr>
        <p:spPr>
          <a:xfrm>
            <a:off x="5713925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485438-0ECD-4BDF-8A43-6B44192B8F1B}"/>
              </a:ext>
            </a:extLst>
          </p:cNvPr>
          <p:cNvCxnSpPr/>
          <p:nvPr/>
        </p:nvCxnSpPr>
        <p:spPr>
          <a:xfrm>
            <a:off x="6379333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D52693-2B30-45DD-BB0D-A55B22314E86}"/>
              </a:ext>
            </a:extLst>
          </p:cNvPr>
          <p:cNvCxnSpPr/>
          <p:nvPr/>
        </p:nvCxnSpPr>
        <p:spPr>
          <a:xfrm>
            <a:off x="6928833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67D5C9-F81F-4E8A-81FE-BB37DDD82A8E}"/>
              </a:ext>
            </a:extLst>
          </p:cNvPr>
          <p:cNvCxnSpPr/>
          <p:nvPr/>
        </p:nvCxnSpPr>
        <p:spPr>
          <a:xfrm>
            <a:off x="10934163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7279B1B-900E-4116-8801-FA392930694F}"/>
              </a:ext>
            </a:extLst>
          </p:cNvPr>
          <p:cNvSpPr/>
          <p:nvPr/>
        </p:nvSpPr>
        <p:spPr>
          <a:xfrm>
            <a:off x="6379333" y="4145574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C0BB15-CDD8-4976-8F6F-95D2D1D87F30}"/>
              </a:ext>
            </a:extLst>
          </p:cNvPr>
          <p:cNvSpPr/>
          <p:nvPr/>
        </p:nvSpPr>
        <p:spPr>
          <a:xfrm>
            <a:off x="6867405" y="414557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D2B7C6-1CD2-4923-B8CA-D2FBA62F0CF7}"/>
              </a:ext>
            </a:extLst>
          </p:cNvPr>
          <p:cNvSpPr/>
          <p:nvPr/>
        </p:nvSpPr>
        <p:spPr>
          <a:xfrm>
            <a:off x="7450427" y="414557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68E1BE-575B-4BEE-A159-85941977E396}"/>
              </a:ext>
            </a:extLst>
          </p:cNvPr>
          <p:cNvSpPr/>
          <p:nvPr/>
        </p:nvSpPr>
        <p:spPr>
          <a:xfrm>
            <a:off x="7967729" y="4145571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AD12CB8-D4DD-46AC-9273-7B229D15CEEA}"/>
              </a:ext>
            </a:extLst>
          </p:cNvPr>
          <p:cNvSpPr/>
          <p:nvPr/>
        </p:nvSpPr>
        <p:spPr>
          <a:xfrm>
            <a:off x="8467020" y="4145571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42E0DD-6E34-43A1-9489-43A906606E4F}"/>
              </a:ext>
            </a:extLst>
          </p:cNvPr>
          <p:cNvSpPr/>
          <p:nvPr/>
        </p:nvSpPr>
        <p:spPr>
          <a:xfrm>
            <a:off x="6428702" y="4596948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446695-AB3B-482E-BD88-46AE319846E6}"/>
              </a:ext>
            </a:extLst>
          </p:cNvPr>
          <p:cNvSpPr/>
          <p:nvPr/>
        </p:nvSpPr>
        <p:spPr>
          <a:xfrm>
            <a:off x="6916774" y="4596947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01D388-EB5F-4AE7-B300-7D8D48DD1C01}"/>
              </a:ext>
            </a:extLst>
          </p:cNvPr>
          <p:cNvSpPr/>
          <p:nvPr/>
        </p:nvSpPr>
        <p:spPr>
          <a:xfrm>
            <a:off x="7324204" y="459301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91D0D32-FAB8-4D5A-A595-90962AB4D172}"/>
              </a:ext>
            </a:extLst>
          </p:cNvPr>
          <p:cNvSpPr/>
          <p:nvPr/>
        </p:nvSpPr>
        <p:spPr>
          <a:xfrm>
            <a:off x="7742854" y="461151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42341C-2D4D-49A4-BFBD-F64FE0F9FD1E}"/>
              </a:ext>
            </a:extLst>
          </p:cNvPr>
          <p:cNvSpPr/>
          <p:nvPr/>
        </p:nvSpPr>
        <p:spPr>
          <a:xfrm>
            <a:off x="8151295" y="461151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0CC19F-83E5-4145-B82A-47E4F099B64F}"/>
              </a:ext>
            </a:extLst>
          </p:cNvPr>
          <p:cNvSpPr/>
          <p:nvPr/>
        </p:nvSpPr>
        <p:spPr>
          <a:xfrm>
            <a:off x="8606554" y="459301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D2A4BC-ABC2-4A93-BC7E-5246883FF056}"/>
              </a:ext>
            </a:extLst>
          </p:cNvPr>
          <p:cNvSpPr/>
          <p:nvPr/>
        </p:nvSpPr>
        <p:spPr>
          <a:xfrm>
            <a:off x="9057006" y="459301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099434B-0F1A-4A8A-9841-AD5A9A5A399A}"/>
              </a:ext>
            </a:extLst>
          </p:cNvPr>
          <p:cNvSpPr/>
          <p:nvPr/>
        </p:nvSpPr>
        <p:spPr>
          <a:xfrm>
            <a:off x="6030154" y="459301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6A915-30C9-44CC-AFFB-8DC653C5AE17}"/>
              </a:ext>
            </a:extLst>
          </p:cNvPr>
          <p:cNvSpPr txBox="1"/>
          <p:nvPr/>
        </p:nvSpPr>
        <p:spPr>
          <a:xfrm>
            <a:off x="4501020" y="5693145"/>
            <a:ext cx="713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   and      me     for …………………………………………… &lt;/</a:t>
            </a:r>
            <a:r>
              <a:rPr lang="en-US" dirty="0" err="1"/>
              <a:t>unk</a:t>
            </a:r>
            <a:r>
              <a:rPr lang="en-US" dirty="0"/>
              <a:t>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8B550F-5C59-4718-83FE-14D899DA5386}"/>
              </a:ext>
            </a:extLst>
          </p:cNvPr>
          <p:cNvSpPr txBox="1"/>
          <p:nvPr/>
        </p:nvSpPr>
        <p:spPr>
          <a:xfrm>
            <a:off x="4501020" y="3741209"/>
            <a:ext cx="728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         et       </a:t>
            </a:r>
            <a:r>
              <a:rPr lang="en-US" dirty="0" err="1"/>
              <a:t>moi</a:t>
            </a:r>
            <a:r>
              <a:rPr lang="en-US" dirty="0"/>
              <a:t>   pour …………………………………………… &lt;/</a:t>
            </a:r>
            <a:r>
              <a:rPr lang="en-US" dirty="0" err="1"/>
              <a:t>unk</a:t>
            </a:r>
            <a:r>
              <a:rPr lang="en-US" dirty="0"/>
              <a:t>&gt;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CCECA7-08BA-472C-8798-A213F6CC49B6}"/>
              </a:ext>
            </a:extLst>
          </p:cNvPr>
          <p:cNvCxnSpPr>
            <a:stCxn id="18" idx="4"/>
            <a:endCxn id="24" idx="0"/>
          </p:cNvCxnSpPr>
          <p:nvPr/>
        </p:nvCxnSpPr>
        <p:spPr>
          <a:xfrm>
            <a:off x="6522065" y="4431037"/>
            <a:ext cx="537441" cy="165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7FDE76-051F-44DF-8076-47A092B1221F}"/>
              </a:ext>
            </a:extLst>
          </p:cNvPr>
          <p:cNvCxnSpPr>
            <a:stCxn id="19" idx="5"/>
            <a:endCxn id="29" idx="0"/>
          </p:cNvCxnSpPr>
          <p:nvPr/>
        </p:nvCxnSpPr>
        <p:spPr>
          <a:xfrm>
            <a:off x="7111063" y="4389231"/>
            <a:ext cx="2088675" cy="20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E4B5EA-5379-4017-8C63-86E9C943EB74}"/>
              </a:ext>
            </a:extLst>
          </p:cNvPr>
          <p:cNvCxnSpPr>
            <a:stCxn id="22" idx="4"/>
            <a:endCxn id="25" idx="0"/>
          </p:cNvCxnSpPr>
          <p:nvPr/>
        </p:nvCxnSpPr>
        <p:spPr>
          <a:xfrm flipH="1">
            <a:off x="7466936" y="4431034"/>
            <a:ext cx="1142816" cy="161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7A4C0C9-31A4-475C-B359-5DD2185DF939}"/>
              </a:ext>
            </a:extLst>
          </p:cNvPr>
          <p:cNvCxnSpPr>
            <a:stCxn id="21" idx="3"/>
            <a:endCxn id="30" idx="0"/>
          </p:cNvCxnSpPr>
          <p:nvPr/>
        </p:nvCxnSpPr>
        <p:spPr>
          <a:xfrm flipH="1">
            <a:off x="6172886" y="4389229"/>
            <a:ext cx="1836648" cy="20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2308F8-417A-48FB-8F97-8B86D2675D02}"/>
              </a:ext>
            </a:extLst>
          </p:cNvPr>
          <p:cNvCxnSpPr>
            <a:stCxn id="19" idx="5"/>
            <a:endCxn id="26" idx="0"/>
          </p:cNvCxnSpPr>
          <p:nvPr/>
        </p:nvCxnSpPr>
        <p:spPr>
          <a:xfrm>
            <a:off x="7111063" y="4389231"/>
            <a:ext cx="774523" cy="222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939C12-D90D-4B7E-B5FA-66E45A5ED2C7}"/>
              </a:ext>
            </a:extLst>
          </p:cNvPr>
          <p:cNvCxnSpPr>
            <a:stCxn id="23" idx="0"/>
            <a:endCxn id="19" idx="5"/>
          </p:cNvCxnSpPr>
          <p:nvPr/>
        </p:nvCxnSpPr>
        <p:spPr>
          <a:xfrm flipV="1">
            <a:off x="6571434" y="4389231"/>
            <a:ext cx="539629" cy="207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24B70D-B6D2-4894-B11E-AB44628156D5}"/>
              </a:ext>
            </a:extLst>
          </p:cNvPr>
          <p:cNvCxnSpPr>
            <a:stCxn id="22" idx="4"/>
            <a:endCxn id="27" idx="0"/>
          </p:cNvCxnSpPr>
          <p:nvPr/>
        </p:nvCxnSpPr>
        <p:spPr>
          <a:xfrm flipH="1">
            <a:off x="8294027" y="4431034"/>
            <a:ext cx="315725" cy="180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CCF476-6D64-43B0-B2CA-21B99B58C3B0}"/>
              </a:ext>
            </a:extLst>
          </p:cNvPr>
          <p:cNvCxnSpPr>
            <a:stCxn id="28" idx="0"/>
            <a:endCxn id="21" idx="5"/>
          </p:cNvCxnSpPr>
          <p:nvPr/>
        </p:nvCxnSpPr>
        <p:spPr>
          <a:xfrm flipH="1" flipV="1">
            <a:off x="8211387" y="4389229"/>
            <a:ext cx="537899" cy="203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762CDE-8766-499A-A0C4-E9FC5AFE7874}"/>
              </a:ext>
            </a:extLst>
          </p:cNvPr>
          <p:cNvCxnSpPr>
            <a:stCxn id="18" idx="3"/>
            <a:endCxn id="30" idx="0"/>
          </p:cNvCxnSpPr>
          <p:nvPr/>
        </p:nvCxnSpPr>
        <p:spPr>
          <a:xfrm flipH="1">
            <a:off x="6172886" y="4389232"/>
            <a:ext cx="248252" cy="20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77E9C6-5F72-40E0-8314-8008C37F2E11}"/>
              </a:ext>
            </a:extLst>
          </p:cNvPr>
          <p:cNvCxnSpPr>
            <a:stCxn id="30" idx="3"/>
          </p:cNvCxnSpPr>
          <p:nvPr/>
        </p:nvCxnSpPr>
        <p:spPr>
          <a:xfrm flipH="1">
            <a:off x="4466821" y="4836670"/>
            <a:ext cx="1605138" cy="36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ED4F37-AF74-4D8D-B3B8-39DA4C5E1C11}"/>
              </a:ext>
            </a:extLst>
          </p:cNvPr>
          <p:cNvCxnSpPr>
            <a:stCxn id="29" idx="5"/>
          </p:cNvCxnSpPr>
          <p:nvPr/>
        </p:nvCxnSpPr>
        <p:spPr>
          <a:xfrm>
            <a:off x="9300664" y="4836671"/>
            <a:ext cx="2189436" cy="364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54FC4C3-AB36-4847-A9C6-977E9317E8DC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4462944" y="3711927"/>
            <a:ext cx="1958194" cy="475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FA493B-B7FE-45C1-AFA5-EEA7D07E75EA}"/>
              </a:ext>
            </a:extLst>
          </p:cNvPr>
          <p:cNvCxnSpPr>
            <a:stCxn id="22" idx="6"/>
          </p:cNvCxnSpPr>
          <p:nvPr/>
        </p:nvCxnSpPr>
        <p:spPr>
          <a:xfrm flipV="1">
            <a:off x="8752483" y="3746618"/>
            <a:ext cx="2726886" cy="54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50DE0B-A033-4867-BD74-75CF1F880DAD}"/>
              </a:ext>
            </a:extLst>
          </p:cNvPr>
          <p:cNvCxnSpPr>
            <a:stCxn id="18" idx="6"/>
            <a:endCxn id="25" idx="1"/>
          </p:cNvCxnSpPr>
          <p:nvPr/>
        </p:nvCxnSpPr>
        <p:spPr>
          <a:xfrm>
            <a:off x="6664796" y="4288306"/>
            <a:ext cx="701213" cy="346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611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899F-E8AD-4A66-910D-364520B8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4570-5AFD-4D57-B0A9-EE196D4A2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OOVs</a:t>
            </a:r>
          </a:p>
          <a:p>
            <a:r>
              <a:rPr lang="en-US" dirty="0"/>
              <a:t>Very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3666250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6D7-512E-403A-BC6F-9F7F2606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B4EBB-1FB4-44DE-AF2F-A87012D41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Subword</a:t>
            </a:r>
            <a:r>
              <a:rPr lang="en-US" dirty="0"/>
              <a:t> Unit</a:t>
            </a:r>
          </a:p>
          <a:p>
            <a:r>
              <a:rPr lang="en-US" dirty="0"/>
              <a:t>Based on a compression algorithm</a:t>
            </a:r>
          </a:p>
          <a:p>
            <a:r>
              <a:rPr lang="en-US" dirty="0"/>
              <a:t>Start small, repeatedly combine</a:t>
            </a:r>
          </a:p>
        </p:txBody>
      </p:sp>
    </p:spTree>
    <p:extLst>
      <p:ext uri="{BB962C8B-B14F-4D97-AF65-F5344CB8AC3E}">
        <p14:creationId xmlns:p14="http://schemas.microsoft.com/office/powerpoint/2010/main" val="46833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27AE-4D83-448B-BAE4-55E985AD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752E-923A-442F-BAAB-D7572834B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002DC-C399-4BB2-A161-94DB0AF9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67" y="0"/>
            <a:ext cx="9097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5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530228-7ABF-48AF-BA10-DDBBF6C49D99}"/>
              </a:ext>
            </a:extLst>
          </p:cNvPr>
          <p:cNvSpPr/>
          <p:nvPr/>
        </p:nvSpPr>
        <p:spPr>
          <a:xfrm>
            <a:off x="714975" y="699090"/>
            <a:ext cx="107620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peter piper picked a peck of pickled peppers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6722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063D32-2F2B-4659-BAAD-81F9E6CDC4F2}"/>
              </a:ext>
            </a:extLst>
          </p:cNvPr>
          <p:cNvGraphicFramePr>
            <a:graphicFrameLocks noGrp="1"/>
          </p:cNvGraphicFramePr>
          <p:nvPr/>
        </p:nvGraphicFramePr>
        <p:xfrm>
          <a:off x="2881602" y="1996594"/>
          <a:ext cx="6743120" cy="348870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2189969670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508756147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695020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                               </a:t>
                      </a:r>
                      <a:endParaRPr lang="pt-BR" sz="1700">
                        <a:effectLst/>
                      </a:endParaRPr>
                    </a:p>
                    <a:p>
                      <a:pPr fontAlgn="t"/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endParaRPr lang="pt-BR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 </a:t>
                      </a: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97064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111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t@ e@ r p@ i@ p@ e@ r p@ i@ c@ k@ e@ d a p@ e@ c@ k o@ f p@ i@ c@ k@ l@ e@ d p@ e@ p@ p@ e@ r@ s</a:t>
            </a:r>
          </a:p>
        </p:txBody>
      </p:sp>
    </p:spTree>
    <p:extLst>
      <p:ext uri="{BB962C8B-B14F-4D97-AF65-F5344CB8AC3E}">
        <p14:creationId xmlns:p14="http://schemas.microsoft.com/office/powerpoint/2010/main" val="3039663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111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t@ e@ r p@ i@ p@ e@ r p@ i@ c@ k@ e@ d a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c@ k o@ f p@ i@ c@ k@ l@ e@ d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/>
        </p:nvGraphicFramePr>
        <p:xfrm>
          <a:off x="2881602" y="1996594"/>
          <a:ext cx="6743120" cy="348870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  <a:endParaRPr lang="pt-BR" sz="1700">
                        <a:effectLst/>
                      </a:endParaRPr>
                    </a:p>
                    <a:p>
                      <a:pPr fontAlgn="t"/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endParaRPr lang="pt-BR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25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1012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pe@ t@ e@ r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i@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r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i@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c@ k@ e@ d a pe@ c@ k o@ f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i@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c@ k@ l@ e@ d pe@ p@ pe@ 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600383"/>
              </p:ext>
            </p:extLst>
          </p:nvPr>
        </p:nvGraphicFramePr>
        <p:xfrm>
          <a:off x="2881602" y="1996594"/>
          <a:ext cx="6743120" cy="348870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r>
                        <a:rPr lang="pt-BR" sz="1700" dirty="0">
                          <a:effectLst/>
                        </a:rPr>
                        <a:t>pi@</a:t>
                      </a: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9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964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pe@ t@ e@ r pi@ p@ e@ r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pi@ c@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k@ e@ d a pe@ c@ k o@ f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pi@ c@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k@ l@ e@ d pe@ p@ pe@ 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773083"/>
              </p:ext>
            </p:extLst>
          </p:nvPr>
        </p:nvGraphicFramePr>
        <p:xfrm>
          <a:off x="2881602" y="1996594"/>
          <a:ext cx="6743120" cy="374778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pi@                          pic@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pi@ c@  pic@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54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917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pe@ t@ e@ r pi@ p@ e@ r pic@ k@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e@ d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a pe@ c@ k o@ f pic@ k@ l@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e@ d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pe@ p@ pe@ 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561290"/>
              </p:ext>
            </p:extLst>
          </p:nvPr>
        </p:nvGraphicFramePr>
        <p:xfrm>
          <a:off x="2881602" y="1996594"/>
          <a:ext cx="6743120" cy="374778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pi@                          pic@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pi@ c@  pic@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e@ d  ed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38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4157876" y="1108140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peter piper picked a peck of pickled peppers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74142"/>
              </p:ext>
            </p:extLst>
          </p:nvPr>
        </p:nvGraphicFramePr>
        <p:xfrm>
          <a:off x="2881602" y="1996594"/>
          <a:ext cx="6743120" cy="426594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pi@                          pic@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................................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of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pi@ c@  pic@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e@ d  ed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o@ f  of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60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0CBF-D3E5-47CE-B278-4C88414D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our Translations?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90CE-8EF4-459A-B065-239C958C1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Iyunivesithi</a:t>
            </a:r>
            <a:r>
              <a:rPr lang="en-US" dirty="0"/>
              <a:t> </a:t>
            </a:r>
            <a:r>
              <a:rPr lang="en-US" dirty="0" err="1"/>
              <a:t>yasekwa</a:t>
            </a:r>
            <a:r>
              <a:rPr lang="en-US" dirty="0"/>
              <a:t> </a:t>
            </a:r>
            <a:r>
              <a:rPr lang="en-US" dirty="0" err="1"/>
              <a:t>ngonyaka</a:t>
            </a:r>
            <a:r>
              <a:rPr lang="en-US" dirty="0"/>
              <a:t> </a:t>
            </a:r>
            <a:r>
              <a:rPr lang="en-US" dirty="0" err="1"/>
              <a:t>olandelayo</a:t>
            </a:r>
            <a:r>
              <a:rPr lang="en-US" dirty="0"/>
              <a:t> </a:t>
            </a:r>
            <a:r>
              <a:rPr lang="en-US" dirty="0" err="1"/>
              <a:t>ukusweleka</a:t>
            </a:r>
            <a:r>
              <a:rPr lang="en-US" dirty="0"/>
              <a:t> </a:t>
            </a:r>
            <a:r>
              <a:rPr lang="en-US" dirty="0" err="1"/>
              <a:t>kwakhe</a:t>
            </a:r>
            <a:r>
              <a:rPr lang="en-US" dirty="0"/>
              <a:t> </a:t>
            </a:r>
            <a:r>
              <a:rPr lang="en-US" dirty="0" err="1"/>
              <a:t>kwaye</a:t>
            </a:r>
            <a:r>
              <a:rPr lang="en-US" dirty="0"/>
              <a:t> </a:t>
            </a:r>
            <a:r>
              <a:rPr lang="en-US" dirty="0" err="1"/>
              <a:t>yanikezelwa</a:t>
            </a:r>
            <a:r>
              <a:rPr lang="en-US" dirty="0"/>
              <a:t> </a:t>
            </a:r>
            <a:r>
              <a:rPr lang="en-US" dirty="0" err="1"/>
              <a:t>kunyana</a:t>
            </a:r>
            <a:r>
              <a:rPr lang="en-US" dirty="0"/>
              <a:t> </a:t>
            </a:r>
            <a:r>
              <a:rPr lang="en-US" dirty="0" err="1"/>
              <a:t>wabo</a:t>
            </a:r>
            <a:r>
              <a:rPr lang="en-US" dirty="0"/>
              <a:t> </a:t>
            </a:r>
            <a:r>
              <a:rPr lang="en-US" dirty="0" err="1"/>
              <a:t>okuphela</a:t>
            </a:r>
            <a:r>
              <a:rPr lang="en-US" dirty="0"/>
              <a:t> </a:t>
            </a:r>
            <a:r>
              <a:rPr lang="en-US" dirty="0" err="1"/>
              <a:t>kwakhe</a:t>
            </a:r>
            <a:r>
              <a:rPr lang="en-US" dirty="0"/>
              <a:t>.”</a:t>
            </a:r>
          </a:p>
          <a:p>
            <a:endParaRPr lang="en-US" dirty="0"/>
          </a:p>
          <a:p>
            <a:r>
              <a:rPr lang="en-US" dirty="0"/>
              <a:t>The university was founded in the year following his death and was dedicated to their only son.</a:t>
            </a:r>
          </a:p>
          <a:p>
            <a:r>
              <a:rPr lang="en-US" dirty="0"/>
              <a:t>The university was following his death and was dedicated to their only son.</a:t>
            </a:r>
          </a:p>
          <a:p>
            <a:r>
              <a:rPr lang="en-US" dirty="0"/>
              <a:t>Machine Translation always works perfectly.</a:t>
            </a:r>
          </a:p>
        </p:txBody>
      </p:sp>
    </p:spTree>
    <p:extLst>
      <p:ext uri="{BB962C8B-B14F-4D97-AF65-F5344CB8AC3E}">
        <p14:creationId xmlns:p14="http://schemas.microsoft.com/office/powerpoint/2010/main" val="3141556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30F0-5B41-4E89-BE7E-1027F8CB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949-6DEE-4D1A-A58B-603A6FAC0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Evaluation (Expensive, but best)</a:t>
            </a:r>
          </a:p>
          <a:p>
            <a:r>
              <a:rPr lang="en-US" dirty="0"/>
              <a:t>Automatic (Cheap, can be correlated)</a:t>
            </a:r>
          </a:p>
        </p:txBody>
      </p:sp>
    </p:spTree>
    <p:extLst>
      <p:ext uri="{BB962C8B-B14F-4D97-AF65-F5344CB8AC3E}">
        <p14:creationId xmlns:p14="http://schemas.microsoft.com/office/powerpoint/2010/main" val="4279969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B17D-EA0C-407C-AC6D-B144ABE8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26F09-780D-44B0-A961-FEB6B8C4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Modified </a:t>
            </a:r>
            <a:r>
              <a:rPr lang="en-US" i="1" dirty="0"/>
              <a:t>n</a:t>
            </a:r>
            <a:r>
              <a:rPr lang="en-US" dirty="0"/>
              <a:t>-gram precision</a:t>
            </a:r>
          </a:p>
          <a:p>
            <a:r>
              <a:rPr lang="en-US" dirty="0" err="1"/>
              <a:t>BiLingual</a:t>
            </a:r>
            <a:r>
              <a:rPr lang="en-US" dirty="0"/>
              <a:t> Evaluation Understudy</a:t>
            </a:r>
          </a:p>
        </p:txBody>
      </p:sp>
    </p:spTree>
    <p:extLst>
      <p:ext uri="{BB962C8B-B14F-4D97-AF65-F5344CB8AC3E}">
        <p14:creationId xmlns:p14="http://schemas.microsoft.com/office/powerpoint/2010/main" val="144091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3831-E24A-45FA-9667-5A148585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56FB-2FBF-4A35-B056-B66D32FC6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27BCA-95FA-4087-B13A-236008A4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47" y="0"/>
            <a:ext cx="9107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18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around.</a:t>
            </a:r>
          </a:p>
        </p:txBody>
      </p:sp>
    </p:spTree>
    <p:extLst>
      <p:ext uri="{BB962C8B-B14F-4D97-AF65-F5344CB8AC3E}">
        <p14:creationId xmlns:p14="http://schemas.microsoft.com/office/powerpoint/2010/main" val="23310115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39085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2472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The Blue</a:t>
            </a:r>
            <a:r>
              <a:rPr lang="en-US" sz="2000" dirty="0"/>
              <a:t>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The Blue</a:t>
            </a:r>
            <a:r>
              <a:rPr lang="en-US" sz="2000" dirty="0"/>
              <a:t>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402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Blue Jays</a:t>
            </a:r>
            <a:r>
              <a:rPr lang="en-US" sz="2000" dirty="0"/>
              <a:t>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Blue Jays</a:t>
            </a:r>
            <a:r>
              <a:rPr lang="en-US" sz="2000" dirty="0"/>
              <a:t>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554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073819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112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</a:t>
            </a:r>
            <a:r>
              <a:rPr lang="en-US" sz="2000" dirty="0">
                <a:solidFill>
                  <a:schemeClr val="accent5"/>
                </a:solidFill>
              </a:rPr>
              <a:t>Johns Hopkins University</a:t>
            </a:r>
            <a:r>
              <a:rPr lang="en-US" sz="2000" dirty="0"/>
              <a:t>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</a:t>
            </a:r>
            <a:r>
              <a:rPr lang="en-US" sz="2000" dirty="0">
                <a:solidFill>
                  <a:schemeClr val="accent5"/>
                </a:solidFill>
              </a:rPr>
              <a:t>Johns Hopkins University</a:t>
            </a:r>
            <a:r>
              <a:rPr lang="en-US" sz="2000" dirty="0"/>
              <a:t>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2040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1778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002068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96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</a:t>
            </a:r>
            <a:r>
              <a:rPr lang="en-US" sz="2000" dirty="0">
                <a:solidFill>
                  <a:schemeClr val="accent5"/>
                </a:solidFill>
              </a:rPr>
              <a:t>mascot of Johns Hopkins </a:t>
            </a:r>
            <a:r>
              <a:rPr lang="en-US" sz="2000" dirty="0"/>
              <a:t>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</a:t>
            </a:r>
            <a:r>
              <a:rPr lang="en-US" sz="2000" dirty="0">
                <a:solidFill>
                  <a:schemeClr val="accent5"/>
                </a:solidFill>
              </a:rPr>
              <a:t>mascot of Johns Hopkins </a:t>
            </a:r>
            <a:r>
              <a:rPr lang="en-US" sz="2000" dirty="0"/>
              <a:t>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74406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315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</a:t>
            </a:r>
            <a:r>
              <a:rPr lang="en-US" sz="2000" dirty="0">
                <a:solidFill>
                  <a:schemeClr val="accent5"/>
                </a:solidFill>
              </a:rPr>
              <a:t>University and can be </a:t>
            </a:r>
            <a:r>
              <a:rPr lang="en-US" sz="2000" dirty="0"/>
              <a:t>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>
                <a:solidFill>
                  <a:schemeClr val="accent5"/>
                </a:solidFill>
              </a:rPr>
              <a:t>University</a:t>
            </a:r>
            <a:r>
              <a:rPr lang="en-US" sz="2000" dirty="0">
                <a:solidFill>
                  <a:schemeClr val="accent5"/>
                </a:solidFill>
              </a:rPr>
              <a:t> and can be </a:t>
            </a:r>
            <a:r>
              <a:rPr lang="en-US" sz="2000" dirty="0"/>
              <a:t>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136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</a:t>
            </a:r>
            <a:r>
              <a:rPr lang="en-US" sz="2000" dirty="0">
                <a:solidFill>
                  <a:schemeClr val="accent5"/>
                </a:solidFill>
              </a:rPr>
              <a:t>and can be seen </a:t>
            </a:r>
            <a:r>
              <a:rPr lang="en-US" sz="2000" dirty="0"/>
              <a:t>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5"/>
                </a:solidFill>
              </a:rPr>
              <a:t>and can be seen </a:t>
            </a:r>
            <a:r>
              <a:rPr lang="en-US" sz="2000" dirty="0"/>
              <a:t>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94510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1322</TotalTime>
  <Words>3477</Words>
  <Application>Microsoft Office PowerPoint</Application>
  <PresentationFormat>Widescreen</PresentationFormat>
  <Paragraphs>513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5" baseType="lpstr">
      <vt:lpstr>Arial</vt:lpstr>
      <vt:lpstr>Arial Narrow</vt:lpstr>
      <vt:lpstr>Cambria Math</vt:lpstr>
      <vt:lpstr>Gill Sans MT</vt:lpstr>
      <vt:lpstr>Wingdings</vt:lpstr>
      <vt:lpstr>Gallery</vt:lpstr>
      <vt:lpstr>EN. 601.647/667 Introduction to HLT Machine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Rule-Based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 (SMT)</vt:lpstr>
      <vt:lpstr>Statistical Machine Translation (SMT)</vt:lpstr>
      <vt:lpstr>Statistical Machine Translation (SMT)</vt:lpstr>
      <vt:lpstr>Statistical Machine Translation (SMT)</vt:lpstr>
      <vt:lpstr>Bitexts</vt:lpstr>
      <vt:lpstr>Machine Translation (Abstraction)</vt:lpstr>
      <vt:lpstr>Machine Translation (SMT) … simplified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Vocabulary</vt:lpstr>
      <vt:lpstr>One-Hot Vector</vt:lpstr>
      <vt:lpstr>One-Hot Vector</vt:lpstr>
      <vt:lpstr>Vocabulary Size</vt:lpstr>
      <vt:lpstr>Character Level</vt:lpstr>
      <vt:lpstr>Byte Pair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Good are our Translations?</vt:lpstr>
      <vt:lpstr>MT Evaluation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fairseq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HLT Machine Translation</dc:title>
  <dc:creator>Kenton Murray</dc:creator>
  <cp:lastModifiedBy>Kenton Murray</cp:lastModifiedBy>
  <cp:revision>37</cp:revision>
  <dcterms:created xsi:type="dcterms:W3CDTF">2021-09-27T17:42:55Z</dcterms:created>
  <dcterms:modified xsi:type="dcterms:W3CDTF">2021-09-28T15:44:57Z</dcterms:modified>
</cp:coreProperties>
</file>